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2" d="100"/>
          <a:sy n="62" d="100"/>
        </p:scale>
        <p:origin x="51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8004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2"/>
          <p:cNvSpPr/>
          <p:nvPr/>
        </p:nvSpPr>
        <p:spPr>
          <a:xfrm>
            <a:off x="864037" y="896422"/>
            <a:ext cx="8965883" cy="1120616"/>
          </a:xfrm>
          <a:prstGeom prst="rect">
            <a:avLst/>
          </a:prstGeom>
          <a:noFill/>
          <a:ln/>
        </p:spPr>
        <p:txBody>
          <a:bodyPr wrap="none" rtlCol="0" anchor="t"/>
          <a:lstStyle/>
          <a:p>
            <a:pPr marL="0" indent="0">
              <a:lnSpc>
                <a:spcPts val="8825"/>
              </a:lnSpc>
              <a:buNone/>
            </a:pPr>
            <a:r>
              <a:rPr lang="en-US" sz="7060" b="1" dirty="0" err="1" smtClean="0">
                <a:solidFill>
                  <a:srgbClr val="9998FF"/>
                </a:solidFill>
                <a:latin typeface="Barlow" pitchFamily="34" charset="0"/>
                <a:ea typeface="Barlow" pitchFamily="34" charset="-122"/>
                <a:cs typeface="Barlow" pitchFamily="34" charset="-120"/>
              </a:rPr>
              <a:t>Deepfake</a:t>
            </a:r>
            <a:r>
              <a:rPr lang="en-US" sz="7060" b="1" dirty="0" smtClean="0">
                <a:solidFill>
                  <a:srgbClr val="9998FF"/>
                </a:solidFill>
                <a:latin typeface="Barlow" pitchFamily="34" charset="0"/>
                <a:ea typeface="Barlow" pitchFamily="34" charset="-122"/>
                <a:cs typeface="Barlow" pitchFamily="34" charset="-120"/>
              </a:rPr>
              <a:t> Detection</a:t>
            </a:r>
            <a:endParaRPr lang="en-US" sz="7060" dirty="0"/>
          </a:p>
        </p:txBody>
      </p:sp>
      <p:sp>
        <p:nvSpPr>
          <p:cNvPr id="6" name="Text 3"/>
          <p:cNvSpPr/>
          <p:nvPr/>
        </p:nvSpPr>
        <p:spPr>
          <a:xfrm>
            <a:off x="864037" y="2387322"/>
            <a:ext cx="12902327" cy="395049"/>
          </a:xfrm>
          <a:prstGeom prst="rect">
            <a:avLst/>
          </a:prstGeom>
          <a:noFill/>
          <a:ln/>
        </p:spPr>
        <p:txBody>
          <a:bodyPr wrap="non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Group Members :</a:t>
            </a:r>
            <a:endParaRPr lang="en-US" sz="1944" dirty="0"/>
          </a:p>
        </p:txBody>
      </p:sp>
      <p:sp>
        <p:nvSpPr>
          <p:cNvPr id="7" name="Text 4"/>
          <p:cNvSpPr/>
          <p:nvPr/>
        </p:nvSpPr>
        <p:spPr>
          <a:xfrm>
            <a:off x="864037" y="3060025"/>
            <a:ext cx="12902327" cy="395049"/>
          </a:xfrm>
          <a:prstGeom prst="rect">
            <a:avLst/>
          </a:prstGeom>
          <a:noFill/>
          <a:ln/>
        </p:spPr>
        <p:txBody>
          <a:bodyPr wrap="non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Abel Daison</a:t>
            </a:r>
            <a:endParaRPr lang="en-US" sz="1944" dirty="0"/>
          </a:p>
        </p:txBody>
      </p:sp>
      <p:sp>
        <p:nvSpPr>
          <p:cNvPr id="8" name="Text 5"/>
          <p:cNvSpPr/>
          <p:nvPr/>
        </p:nvSpPr>
        <p:spPr>
          <a:xfrm>
            <a:off x="864037" y="3732728"/>
            <a:ext cx="12902327" cy="395049"/>
          </a:xfrm>
          <a:prstGeom prst="rect">
            <a:avLst/>
          </a:prstGeom>
          <a:noFill/>
          <a:ln/>
        </p:spPr>
        <p:txBody>
          <a:bodyPr wrap="non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Albin Jijo</a:t>
            </a:r>
            <a:endParaRPr lang="en-US" sz="1944" dirty="0"/>
          </a:p>
        </p:txBody>
      </p:sp>
      <p:sp>
        <p:nvSpPr>
          <p:cNvPr id="9" name="Text 6"/>
          <p:cNvSpPr/>
          <p:nvPr/>
        </p:nvSpPr>
        <p:spPr>
          <a:xfrm>
            <a:off x="864037" y="4405432"/>
            <a:ext cx="12902327" cy="395049"/>
          </a:xfrm>
          <a:prstGeom prst="rect">
            <a:avLst/>
          </a:prstGeom>
          <a:noFill/>
          <a:ln/>
        </p:spPr>
        <p:txBody>
          <a:bodyPr wrap="non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Edwin Jose</a:t>
            </a:r>
            <a:endParaRPr lang="en-US" sz="1944" dirty="0"/>
          </a:p>
        </p:txBody>
      </p:sp>
      <p:sp>
        <p:nvSpPr>
          <p:cNvPr id="10" name="Text 7"/>
          <p:cNvSpPr/>
          <p:nvPr/>
        </p:nvSpPr>
        <p:spPr>
          <a:xfrm>
            <a:off x="864037" y="5078135"/>
            <a:ext cx="12902327" cy="395049"/>
          </a:xfrm>
          <a:prstGeom prst="rect">
            <a:avLst/>
          </a:prstGeom>
          <a:noFill/>
          <a:ln/>
        </p:spPr>
        <p:txBody>
          <a:bodyPr wrap="non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Gokul S</a:t>
            </a:r>
            <a:endParaRPr lang="en-US" sz="1944" dirty="0"/>
          </a:p>
        </p:txBody>
      </p:sp>
      <p:sp>
        <p:nvSpPr>
          <p:cNvPr id="11" name="Text 8"/>
          <p:cNvSpPr/>
          <p:nvPr/>
        </p:nvSpPr>
        <p:spPr>
          <a:xfrm>
            <a:off x="864037" y="5750838"/>
            <a:ext cx="12902327" cy="395049"/>
          </a:xfrm>
          <a:prstGeom prst="rect">
            <a:avLst/>
          </a:prstGeom>
          <a:noFill/>
          <a:ln/>
        </p:spPr>
        <p:txBody>
          <a:bodyPr wrap="non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Project Guide: Dr. Asha S</a:t>
            </a:r>
            <a:endParaRPr lang="en-US" sz="1944" dirty="0"/>
          </a:p>
        </p:txBody>
      </p:sp>
      <p:sp>
        <p:nvSpPr>
          <p:cNvPr id="12" name="Text 9"/>
          <p:cNvSpPr/>
          <p:nvPr/>
        </p:nvSpPr>
        <p:spPr>
          <a:xfrm>
            <a:off x="12370237" y="7386340"/>
            <a:ext cx="2260163" cy="395049"/>
          </a:xfrm>
          <a:prstGeom prst="rect">
            <a:avLst/>
          </a:prstGeom>
          <a:noFill/>
          <a:ln/>
        </p:spPr>
        <p:txBody>
          <a:bodyPr wrap="none" rtlCol="0" anchor="t"/>
          <a:lstStyle/>
          <a:p>
            <a:pPr marL="0" indent="0" algn="ctr">
              <a:lnSpc>
                <a:spcPts val="2488"/>
              </a:lnSpc>
              <a:buNone/>
            </a:pPr>
            <a:r>
              <a:rPr lang="en-US" sz="1555" dirty="0">
                <a:solidFill>
                  <a:srgbClr val="EEEFF5"/>
                </a:solidFill>
                <a:latin typeface="Montserrat" pitchFamily="34" charset="0"/>
                <a:ea typeface="Montserrat" pitchFamily="34" charset="-122"/>
                <a:cs typeface="Montserrat" pitchFamily="34" charset="-120"/>
              </a:rPr>
              <a:t>29-07-2024</a:t>
            </a:r>
            <a:endParaRPr lang="en-US" sz="1555" dirty="0"/>
          </a:p>
        </p:txBody>
      </p:sp>
      <p:sp>
        <p:nvSpPr>
          <p:cNvPr id="13" name="Text 10"/>
          <p:cNvSpPr/>
          <p:nvPr/>
        </p:nvSpPr>
        <p:spPr>
          <a:xfrm>
            <a:off x="864037" y="7017187"/>
            <a:ext cx="12902327" cy="315992"/>
          </a:xfrm>
          <a:prstGeom prst="rect">
            <a:avLst/>
          </a:prstGeom>
          <a:noFill/>
          <a:ln/>
        </p:spPr>
        <p:txBody>
          <a:bodyPr wrap="none" rtlCol="0" anchor="t"/>
          <a:lstStyle/>
          <a:p>
            <a:pPr marL="0" indent="0" algn="ctr">
              <a:lnSpc>
                <a:spcPts val="2488"/>
              </a:lnSpc>
              <a:buNone/>
            </a:pPr>
            <a:endParaRPr lang="en-US" sz="1555" dirty="0"/>
          </a:p>
        </p:txBody>
      </p:sp>
      <p:sp>
        <p:nvSpPr>
          <p:cNvPr id="15" name="TextBox 14"/>
          <p:cNvSpPr txBox="1"/>
          <p:nvPr/>
        </p:nvSpPr>
        <p:spPr>
          <a:xfrm>
            <a:off x="7164357" y="7596723"/>
            <a:ext cx="301686" cy="369332"/>
          </a:xfrm>
          <a:prstGeom prst="rect">
            <a:avLst/>
          </a:prstGeom>
          <a:noFill/>
        </p:spPr>
        <p:txBody>
          <a:bodyPr wrap="none" rtlCol="0">
            <a:spAutoFit/>
          </a:bodyPr>
          <a:lstStyle/>
          <a:p>
            <a:r>
              <a:rPr lang="en-US" dirty="0" smtClean="0">
                <a:solidFill>
                  <a:schemeClr val="bg1"/>
                </a:solidFill>
              </a:rPr>
              <a:t>1</a:t>
            </a:r>
            <a:endParaRPr lang="en-US"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2634139"/>
            <a:ext cx="6497003" cy="812125"/>
          </a:xfrm>
          <a:prstGeom prst="rect">
            <a:avLst/>
          </a:prstGeom>
          <a:noFill/>
          <a:ln/>
        </p:spPr>
        <p:txBody>
          <a:bodyPr wrap="none" rtlCol="0" anchor="t"/>
          <a:lstStyle/>
          <a:p>
            <a:pPr marL="0" indent="0">
              <a:lnSpc>
                <a:spcPts val="6395"/>
              </a:lnSpc>
              <a:buNone/>
            </a:pPr>
            <a:r>
              <a:rPr lang="en-US" sz="5116" b="1" dirty="0">
                <a:solidFill>
                  <a:srgbClr val="9998FF"/>
                </a:solidFill>
                <a:latin typeface="Barlow" pitchFamily="34" charset="0"/>
                <a:ea typeface="Barlow" pitchFamily="34" charset="-122"/>
                <a:cs typeface="Barlow" pitchFamily="34" charset="-120"/>
              </a:rPr>
              <a:t>What is </a:t>
            </a:r>
            <a:r>
              <a:rPr lang="en-US" sz="5116" b="1" dirty="0" err="1" smtClean="0">
                <a:solidFill>
                  <a:srgbClr val="9998FF"/>
                </a:solidFill>
                <a:latin typeface="Barlow" pitchFamily="34" charset="0"/>
                <a:ea typeface="Barlow" pitchFamily="34" charset="-122"/>
                <a:cs typeface="Barlow" pitchFamily="34" charset="-120"/>
              </a:rPr>
              <a:t>Deepfake</a:t>
            </a:r>
            <a:r>
              <a:rPr lang="en-US" sz="5116" b="1" dirty="0">
                <a:solidFill>
                  <a:srgbClr val="9998FF"/>
                </a:solidFill>
                <a:latin typeface="Barlow" pitchFamily="34" charset="0"/>
                <a:ea typeface="Barlow" pitchFamily="34" charset="-122"/>
                <a:cs typeface="Barlow" pitchFamily="34" charset="-120"/>
              </a:rPr>
              <a:t>?</a:t>
            </a:r>
            <a:endParaRPr lang="en-US" sz="5116" dirty="0"/>
          </a:p>
        </p:txBody>
      </p:sp>
      <p:sp>
        <p:nvSpPr>
          <p:cNvPr id="6" name="Text 3"/>
          <p:cNvSpPr/>
          <p:nvPr/>
        </p:nvSpPr>
        <p:spPr>
          <a:xfrm>
            <a:off x="6350437" y="3816548"/>
            <a:ext cx="7415927" cy="1185148"/>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A </a:t>
            </a:r>
            <a:r>
              <a:rPr lang="en-US" sz="1944" dirty="0" err="1" smtClean="0">
                <a:solidFill>
                  <a:srgbClr val="EEEFF5"/>
                </a:solidFill>
                <a:latin typeface="Montserrat" pitchFamily="34" charset="0"/>
                <a:ea typeface="Montserrat" pitchFamily="34" charset="-122"/>
                <a:cs typeface="Montserrat" pitchFamily="34" charset="-120"/>
              </a:rPr>
              <a:t>Deepfake</a:t>
            </a:r>
            <a:r>
              <a:rPr lang="en-US" sz="1944" dirty="0" smtClean="0">
                <a:solidFill>
                  <a:srgbClr val="EEEFF5"/>
                </a:solidFill>
                <a:latin typeface="Montserrat" pitchFamily="34" charset="0"/>
                <a:ea typeface="Montserrat" pitchFamily="34" charset="-122"/>
                <a:cs typeface="Montserrat" pitchFamily="34" charset="-120"/>
              </a:rPr>
              <a:t> </a:t>
            </a:r>
            <a:r>
              <a:rPr lang="en-US" sz="1944" dirty="0">
                <a:solidFill>
                  <a:srgbClr val="EEEFF5"/>
                </a:solidFill>
                <a:latin typeface="Montserrat" pitchFamily="34" charset="0"/>
                <a:ea typeface="Montserrat" pitchFamily="34" charset="-122"/>
                <a:cs typeface="Montserrat" pitchFamily="34" charset="-120"/>
              </a:rPr>
              <a:t>is an AI-generated synthetic media that manipulates a person's likeness to create realistic but fake audio, video, or images.</a:t>
            </a:r>
            <a:endParaRPr lang="en-US" sz="1944" dirty="0"/>
          </a:p>
        </p:txBody>
      </p:sp>
      <p:sp>
        <p:nvSpPr>
          <p:cNvPr id="7" name="Text 4"/>
          <p:cNvSpPr/>
          <p:nvPr/>
        </p:nvSpPr>
        <p:spPr>
          <a:xfrm>
            <a:off x="6350437" y="5279350"/>
            <a:ext cx="7415927" cy="315992"/>
          </a:xfrm>
          <a:prstGeom prst="rect">
            <a:avLst/>
          </a:prstGeom>
          <a:noFill/>
          <a:ln/>
        </p:spPr>
        <p:txBody>
          <a:bodyPr wrap="none" rtlCol="0" anchor="t"/>
          <a:lstStyle/>
          <a:p>
            <a:pPr marL="0" indent="0" algn="ctr">
              <a:lnSpc>
                <a:spcPts val="2488"/>
              </a:lnSpc>
              <a:buNone/>
            </a:pPr>
            <a:endParaRPr lang="en-US" sz="1555" dirty="0"/>
          </a:p>
        </p:txBody>
      </p:sp>
      <p:sp>
        <p:nvSpPr>
          <p:cNvPr id="9" name="TextBox 8"/>
          <p:cNvSpPr txBox="1"/>
          <p:nvPr/>
        </p:nvSpPr>
        <p:spPr>
          <a:xfrm>
            <a:off x="7728237" y="7511534"/>
            <a:ext cx="301686" cy="369332"/>
          </a:xfrm>
          <a:prstGeom prst="rect">
            <a:avLst/>
          </a:prstGeom>
          <a:noFill/>
        </p:spPr>
        <p:txBody>
          <a:bodyPr wrap="none" rtlCol="0">
            <a:spAutoFit/>
          </a:bodyPr>
          <a:lstStyle/>
          <a:p>
            <a:r>
              <a:rPr lang="en-US" dirty="0">
                <a:solidFill>
                  <a:schemeClr val="bg1"/>
                </a:solidFill>
              </a:rPr>
              <a:t>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2"/>
          <p:cNvSpPr/>
          <p:nvPr/>
        </p:nvSpPr>
        <p:spPr>
          <a:xfrm>
            <a:off x="864037" y="1436489"/>
            <a:ext cx="6497003" cy="812125"/>
          </a:xfrm>
          <a:prstGeom prst="rect">
            <a:avLst/>
          </a:prstGeom>
          <a:noFill/>
          <a:ln/>
        </p:spPr>
        <p:txBody>
          <a:bodyPr wrap="none" rtlCol="0" anchor="t"/>
          <a:lstStyle/>
          <a:p>
            <a:pPr marL="0" indent="0">
              <a:lnSpc>
                <a:spcPts val="6395"/>
              </a:lnSpc>
              <a:buNone/>
            </a:pPr>
            <a:r>
              <a:rPr lang="en-US" sz="5116" b="1" dirty="0">
                <a:solidFill>
                  <a:srgbClr val="9998FF"/>
                </a:solidFill>
                <a:latin typeface="Barlow" pitchFamily="34" charset="0"/>
                <a:ea typeface="Barlow" pitchFamily="34" charset="-122"/>
                <a:cs typeface="Barlow" pitchFamily="34" charset="-120"/>
              </a:rPr>
              <a:t>Trends in </a:t>
            </a:r>
            <a:r>
              <a:rPr lang="en-US" sz="5116" b="1" dirty="0" err="1" smtClean="0">
                <a:solidFill>
                  <a:srgbClr val="9998FF"/>
                </a:solidFill>
                <a:latin typeface="Barlow" pitchFamily="34" charset="0"/>
                <a:ea typeface="Barlow" pitchFamily="34" charset="-122"/>
                <a:cs typeface="Barlow" pitchFamily="34" charset="-120"/>
              </a:rPr>
              <a:t>Deepfake</a:t>
            </a:r>
            <a:endParaRPr lang="en-US" sz="5116" dirty="0"/>
          </a:p>
        </p:txBody>
      </p:sp>
      <p:sp>
        <p:nvSpPr>
          <p:cNvPr id="6" name="Shape 3"/>
          <p:cNvSpPr/>
          <p:nvPr/>
        </p:nvSpPr>
        <p:spPr>
          <a:xfrm>
            <a:off x="864037" y="2896553"/>
            <a:ext cx="555427" cy="555427"/>
          </a:xfrm>
          <a:prstGeom prst="roundRect">
            <a:avLst>
              <a:gd name="adj" fmla="val 40005"/>
            </a:avLst>
          </a:prstGeom>
          <a:solidFill>
            <a:srgbClr val="282C32"/>
          </a:solidFill>
          <a:ln/>
        </p:spPr>
      </p:sp>
      <p:sp>
        <p:nvSpPr>
          <p:cNvPr id="7" name="Text 4"/>
          <p:cNvSpPr/>
          <p:nvPr/>
        </p:nvSpPr>
        <p:spPr>
          <a:xfrm>
            <a:off x="1072753" y="2979301"/>
            <a:ext cx="137993" cy="389811"/>
          </a:xfrm>
          <a:prstGeom prst="rect">
            <a:avLst/>
          </a:prstGeom>
          <a:noFill/>
          <a:ln/>
        </p:spPr>
        <p:txBody>
          <a:bodyPr wrap="none" rtlCol="0" anchor="t"/>
          <a:lstStyle/>
          <a:p>
            <a:pPr marL="0" indent="0" algn="ctr">
              <a:lnSpc>
                <a:spcPts val="3069"/>
              </a:lnSpc>
              <a:buNone/>
            </a:pPr>
            <a:r>
              <a:rPr lang="en-US" sz="3069" b="1" dirty="0">
                <a:solidFill>
                  <a:srgbClr val="EEEFF5"/>
                </a:solidFill>
                <a:latin typeface="Barlow" pitchFamily="34" charset="0"/>
                <a:ea typeface="Barlow" pitchFamily="34" charset="-122"/>
                <a:cs typeface="Barlow" pitchFamily="34" charset="-120"/>
              </a:rPr>
              <a:t>1</a:t>
            </a:r>
            <a:endParaRPr lang="en-US" sz="3069" dirty="0"/>
          </a:p>
        </p:txBody>
      </p:sp>
      <p:sp>
        <p:nvSpPr>
          <p:cNvPr id="8" name="Text 5"/>
          <p:cNvSpPr/>
          <p:nvPr/>
        </p:nvSpPr>
        <p:spPr>
          <a:xfrm>
            <a:off x="1666280" y="2896553"/>
            <a:ext cx="3248501" cy="406003"/>
          </a:xfrm>
          <a:prstGeom prst="rect">
            <a:avLst/>
          </a:prstGeom>
          <a:noFill/>
          <a:ln/>
        </p:spPr>
        <p:txBody>
          <a:bodyPr wrap="none" rtlCol="0" anchor="t"/>
          <a:lstStyle/>
          <a:p>
            <a:pPr marL="0" indent="0">
              <a:lnSpc>
                <a:spcPts val="3197"/>
              </a:lnSpc>
              <a:buNone/>
            </a:pPr>
            <a:r>
              <a:rPr lang="en-US" sz="2558" b="1" dirty="0">
                <a:solidFill>
                  <a:srgbClr val="EEEFF5"/>
                </a:solidFill>
                <a:latin typeface="Barlow" pitchFamily="34" charset="0"/>
                <a:ea typeface="Barlow" pitchFamily="34" charset="-122"/>
                <a:cs typeface="Barlow" pitchFamily="34" charset="-120"/>
              </a:rPr>
              <a:t>Improved Realism</a:t>
            </a:r>
            <a:endParaRPr lang="en-US" sz="2558" dirty="0"/>
          </a:p>
        </p:txBody>
      </p:sp>
      <p:sp>
        <p:nvSpPr>
          <p:cNvPr id="9" name="Text 6"/>
          <p:cNvSpPr/>
          <p:nvPr/>
        </p:nvSpPr>
        <p:spPr>
          <a:xfrm>
            <a:off x="1666280" y="3450669"/>
            <a:ext cx="5525572" cy="395049"/>
          </a:xfrm>
          <a:prstGeom prst="rect">
            <a:avLst/>
          </a:prstGeom>
          <a:noFill/>
          <a:ln/>
        </p:spPr>
        <p:txBody>
          <a:bodyPr wrap="none" rtlCol="0" anchor="t"/>
          <a:lstStyle/>
          <a:p>
            <a:pPr marL="0" indent="0">
              <a:lnSpc>
                <a:spcPts val="3110"/>
              </a:lnSpc>
              <a:buNone/>
            </a:pPr>
            <a:endParaRPr lang="en-US" sz="1944" dirty="0"/>
          </a:p>
        </p:txBody>
      </p:sp>
      <p:sp>
        <p:nvSpPr>
          <p:cNvPr id="10" name="Shape 7"/>
          <p:cNvSpPr/>
          <p:nvPr/>
        </p:nvSpPr>
        <p:spPr>
          <a:xfrm>
            <a:off x="7438668" y="2896553"/>
            <a:ext cx="555427" cy="555427"/>
          </a:xfrm>
          <a:prstGeom prst="roundRect">
            <a:avLst>
              <a:gd name="adj" fmla="val 40005"/>
            </a:avLst>
          </a:prstGeom>
          <a:solidFill>
            <a:srgbClr val="282C32"/>
          </a:solidFill>
          <a:ln/>
        </p:spPr>
      </p:sp>
      <p:sp>
        <p:nvSpPr>
          <p:cNvPr id="11" name="Text 8"/>
          <p:cNvSpPr/>
          <p:nvPr/>
        </p:nvSpPr>
        <p:spPr>
          <a:xfrm>
            <a:off x="7607260" y="2979301"/>
            <a:ext cx="218242" cy="389811"/>
          </a:xfrm>
          <a:prstGeom prst="rect">
            <a:avLst/>
          </a:prstGeom>
          <a:noFill/>
          <a:ln/>
        </p:spPr>
        <p:txBody>
          <a:bodyPr wrap="none" rtlCol="0" anchor="t"/>
          <a:lstStyle/>
          <a:p>
            <a:pPr marL="0" indent="0" algn="ctr">
              <a:lnSpc>
                <a:spcPts val="3069"/>
              </a:lnSpc>
              <a:buNone/>
            </a:pPr>
            <a:r>
              <a:rPr lang="en-US" sz="3069" b="1" dirty="0">
                <a:solidFill>
                  <a:srgbClr val="EEEFF5"/>
                </a:solidFill>
                <a:latin typeface="Barlow" pitchFamily="34" charset="0"/>
                <a:ea typeface="Barlow" pitchFamily="34" charset="-122"/>
                <a:cs typeface="Barlow" pitchFamily="34" charset="-120"/>
              </a:rPr>
              <a:t>2</a:t>
            </a:r>
            <a:endParaRPr lang="en-US" sz="3069" dirty="0"/>
          </a:p>
        </p:txBody>
      </p:sp>
      <p:sp>
        <p:nvSpPr>
          <p:cNvPr id="12" name="Text 9"/>
          <p:cNvSpPr/>
          <p:nvPr/>
        </p:nvSpPr>
        <p:spPr>
          <a:xfrm>
            <a:off x="8240911" y="2896553"/>
            <a:ext cx="3388400" cy="406003"/>
          </a:xfrm>
          <a:prstGeom prst="rect">
            <a:avLst/>
          </a:prstGeom>
          <a:noFill/>
          <a:ln/>
        </p:spPr>
        <p:txBody>
          <a:bodyPr wrap="none" rtlCol="0" anchor="t"/>
          <a:lstStyle/>
          <a:p>
            <a:pPr marL="0" indent="0">
              <a:lnSpc>
                <a:spcPts val="3197"/>
              </a:lnSpc>
              <a:buNone/>
            </a:pPr>
            <a:r>
              <a:rPr lang="en-US" sz="2558" b="1" dirty="0">
                <a:solidFill>
                  <a:srgbClr val="EEEFF5"/>
                </a:solidFill>
                <a:latin typeface="Barlow" pitchFamily="34" charset="0"/>
                <a:ea typeface="Barlow" pitchFamily="34" charset="-122"/>
                <a:cs typeface="Barlow" pitchFamily="34" charset="-120"/>
              </a:rPr>
              <a:t>Detection Technologies</a:t>
            </a:r>
            <a:endParaRPr lang="en-US" sz="2558" dirty="0"/>
          </a:p>
        </p:txBody>
      </p:sp>
      <p:sp>
        <p:nvSpPr>
          <p:cNvPr id="13" name="Text 10"/>
          <p:cNvSpPr/>
          <p:nvPr/>
        </p:nvSpPr>
        <p:spPr>
          <a:xfrm>
            <a:off x="8240911" y="3450669"/>
            <a:ext cx="5525572" cy="395049"/>
          </a:xfrm>
          <a:prstGeom prst="rect">
            <a:avLst/>
          </a:prstGeom>
          <a:noFill/>
          <a:ln/>
        </p:spPr>
        <p:txBody>
          <a:bodyPr wrap="none" rtlCol="0" anchor="t"/>
          <a:lstStyle/>
          <a:p>
            <a:pPr marL="0" indent="0">
              <a:lnSpc>
                <a:spcPts val="3110"/>
              </a:lnSpc>
              <a:buNone/>
            </a:pPr>
            <a:endParaRPr lang="en-US" sz="1944" dirty="0"/>
          </a:p>
        </p:txBody>
      </p:sp>
      <p:sp>
        <p:nvSpPr>
          <p:cNvPr id="14" name="Shape 11"/>
          <p:cNvSpPr/>
          <p:nvPr/>
        </p:nvSpPr>
        <p:spPr>
          <a:xfrm>
            <a:off x="864037" y="4370189"/>
            <a:ext cx="555427" cy="555427"/>
          </a:xfrm>
          <a:prstGeom prst="roundRect">
            <a:avLst>
              <a:gd name="adj" fmla="val 40005"/>
            </a:avLst>
          </a:prstGeom>
          <a:solidFill>
            <a:srgbClr val="282C32"/>
          </a:solidFill>
          <a:ln/>
        </p:spPr>
      </p:sp>
      <p:sp>
        <p:nvSpPr>
          <p:cNvPr id="15" name="Text 12"/>
          <p:cNvSpPr/>
          <p:nvPr/>
        </p:nvSpPr>
        <p:spPr>
          <a:xfrm>
            <a:off x="1036439" y="4452938"/>
            <a:ext cx="210503" cy="389811"/>
          </a:xfrm>
          <a:prstGeom prst="rect">
            <a:avLst/>
          </a:prstGeom>
          <a:noFill/>
          <a:ln/>
        </p:spPr>
        <p:txBody>
          <a:bodyPr wrap="none" rtlCol="0" anchor="t"/>
          <a:lstStyle/>
          <a:p>
            <a:pPr marL="0" indent="0" algn="ctr">
              <a:lnSpc>
                <a:spcPts val="3069"/>
              </a:lnSpc>
              <a:buNone/>
            </a:pPr>
            <a:r>
              <a:rPr lang="en-US" sz="3069" b="1" dirty="0">
                <a:solidFill>
                  <a:srgbClr val="EEEFF5"/>
                </a:solidFill>
                <a:latin typeface="Barlow" pitchFamily="34" charset="0"/>
                <a:ea typeface="Barlow" pitchFamily="34" charset="-122"/>
                <a:cs typeface="Barlow" pitchFamily="34" charset="-120"/>
              </a:rPr>
              <a:t>3</a:t>
            </a:r>
            <a:endParaRPr lang="en-US" sz="3069" dirty="0"/>
          </a:p>
        </p:txBody>
      </p:sp>
      <p:sp>
        <p:nvSpPr>
          <p:cNvPr id="16" name="Text 13"/>
          <p:cNvSpPr/>
          <p:nvPr/>
        </p:nvSpPr>
        <p:spPr>
          <a:xfrm>
            <a:off x="1666280" y="4370189"/>
            <a:ext cx="4306610" cy="406003"/>
          </a:xfrm>
          <a:prstGeom prst="rect">
            <a:avLst/>
          </a:prstGeom>
          <a:noFill/>
          <a:ln/>
        </p:spPr>
        <p:txBody>
          <a:bodyPr wrap="none" rtlCol="0" anchor="t"/>
          <a:lstStyle/>
          <a:p>
            <a:pPr marL="0" indent="0">
              <a:lnSpc>
                <a:spcPts val="3197"/>
              </a:lnSpc>
              <a:buNone/>
            </a:pPr>
            <a:r>
              <a:rPr lang="en-US" sz="2558" b="1" dirty="0">
                <a:solidFill>
                  <a:srgbClr val="EEEFF5"/>
                </a:solidFill>
                <a:latin typeface="Barlow" pitchFamily="34" charset="0"/>
                <a:ea typeface="Barlow" pitchFamily="34" charset="-122"/>
                <a:cs typeface="Barlow" pitchFamily="34" charset="-120"/>
              </a:rPr>
              <a:t>Ethical and Legal Frameworks</a:t>
            </a:r>
            <a:endParaRPr lang="en-US" sz="2558" dirty="0"/>
          </a:p>
        </p:txBody>
      </p:sp>
      <p:sp>
        <p:nvSpPr>
          <p:cNvPr id="17" name="Text 14"/>
          <p:cNvSpPr/>
          <p:nvPr/>
        </p:nvSpPr>
        <p:spPr>
          <a:xfrm>
            <a:off x="1666280" y="4924306"/>
            <a:ext cx="5525572" cy="395049"/>
          </a:xfrm>
          <a:prstGeom prst="rect">
            <a:avLst/>
          </a:prstGeom>
          <a:noFill/>
          <a:ln/>
        </p:spPr>
        <p:txBody>
          <a:bodyPr wrap="none" rtlCol="0" anchor="t"/>
          <a:lstStyle/>
          <a:p>
            <a:pPr marL="0" indent="0">
              <a:lnSpc>
                <a:spcPts val="3110"/>
              </a:lnSpc>
              <a:buNone/>
            </a:pPr>
            <a:endParaRPr lang="en-US" sz="1944" dirty="0"/>
          </a:p>
        </p:txBody>
      </p:sp>
      <p:sp>
        <p:nvSpPr>
          <p:cNvPr id="18" name="Shape 15"/>
          <p:cNvSpPr/>
          <p:nvPr/>
        </p:nvSpPr>
        <p:spPr>
          <a:xfrm>
            <a:off x="7438668" y="4370189"/>
            <a:ext cx="555427" cy="555427"/>
          </a:xfrm>
          <a:prstGeom prst="roundRect">
            <a:avLst>
              <a:gd name="adj" fmla="val 40005"/>
            </a:avLst>
          </a:prstGeom>
          <a:solidFill>
            <a:srgbClr val="282C32"/>
          </a:solidFill>
          <a:ln/>
        </p:spPr>
      </p:sp>
      <p:sp>
        <p:nvSpPr>
          <p:cNvPr id="19" name="Text 16"/>
          <p:cNvSpPr/>
          <p:nvPr/>
        </p:nvSpPr>
        <p:spPr>
          <a:xfrm>
            <a:off x="7598450" y="4452938"/>
            <a:ext cx="235863" cy="389811"/>
          </a:xfrm>
          <a:prstGeom prst="rect">
            <a:avLst/>
          </a:prstGeom>
          <a:noFill/>
          <a:ln/>
        </p:spPr>
        <p:txBody>
          <a:bodyPr wrap="none" rtlCol="0" anchor="t"/>
          <a:lstStyle/>
          <a:p>
            <a:pPr marL="0" indent="0" algn="ctr">
              <a:lnSpc>
                <a:spcPts val="3069"/>
              </a:lnSpc>
              <a:buNone/>
            </a:pPr>
            <a:r>
              <a:rPr lang="en-US" sz="3069" b="1" dirty="0">
                <a:solidFill>
                  <a:srgbClr val="EEEFF5"/>
                </a:solidFill>
                <a:latin typeface="Barlow" pitchFamily="34" charset="0"/>
                <a:ea typeface="Barlow" pitchFamily="34" charset="-122"/>
                <a:cs typeface="Barlow" pitchFamily="34" charset="-120"/>
              </a:rPr>
              <a:t>4</a:t>
            </a:r>
            <a:endParaRPr lang="en-US" sz="3069" dirty="0"/>
          </a:p>
        </p:txBody>
      </p:sp>
      <p:sp>
        <p:nvSpPr>
          <p:cNvPr id="20" name="Text 17"/>
          <p:cNvSpPr/>
          <p:nvPr/>
        </p:nvSpPr>
        <p:spPr>
          <a:xfrm>
            <a:off x="8240911" y="4370189"/>
            <a:ext cx="4541163" cy="406003"/>
          </a:xfrm>
          <a:prstGeom prst="rect">
            <a:avLst/>
          </a:prstGeom>
          <a:noFill/>
          <a:ln/>
        </p:spPr>
        <p:txBody>
          <a:bodyPr wrap="none" rtlCol="0" anchor="t"/>
          <a:lstStyle/>
          <a:p>
            <a:pPr marL="0" indent="0">
              <a:lnSpc>
                <a:spcPts val="3197"/>
              </a:lnSpc>
              <a:buNone/>
            </a:pPr>
            <a:r>
              <a:rPr lang="en-US" sz="2558" b="1" dirty="0">
                <a:solidFill>
                  <a:srgbClr val="EEEFF5"/>
                </a:solidFill>
                <a:latin typeface="Barlow" pitchFamily="34" charset="0"/>
                <a:ea typeface="Barlow" pitchFamily="34" charset="-122"/>
                <a:cs typeface="Barlow" pitchFamily="34" charset="-120"/>
              </a:rPr>
              <a:t>Use in Entertainment and Media</a:t>
            </a:r>
            <a:endParaRPr lang="en-US" sz="2558" dirty="0"/>
          </a:p>
        </p:txBody>
      </p:sp>
      <p:sp>
        <p:nvSpPr>
          <p:cNvPr id="21" name="Text 18"/>
          <p:cNvSpPr/>
          <p:nvPr/>
        </p:nvSpPr>
        <p:spPr>
          <a:xfrm>
            <a:off x="8240911" y="4924306"/>
            <a:ext cx="5525572" cy="395049"/>
          </a:xfrm>
          <a:prstGeom prst="rect">
            <a:avLst/>
          </a:prstGeom>
          <a:noFill/>
          <a:ln/>
        </p:spPr>
        <p:txBody>
          <a:bodyPr wrap="none" rtlCol="0" anchor="t"/>
          <a:lstStyle/>
          <a:p>
            <a:pPr marL="0" indent="0">
              <a:lnSpc>
                <a:spcPts val="3110"/>
              </a:lnSpc>
              <a:buNone/>
            </a:pPr>
            <a:endParaRPr lang="en-US" sz="1944" dirty="0"/>
          </a:p>
        </p:txBody>
      </p:sp>
      <p:sp>
        <p:nvSpPr>
          <p:cNvPr id="22" name="Shape 19"/>
          <p:cNvSpPr/>
          <p:nvPr/>
        </p:nvSpPr>
        <p:spPr>
          <a:xfrm>
            <a:off x="864037" y="5843826"/>
            <a:ext cx="555427" cy="555427"/>
          </a:xfrm>
          <a:prstGeom prst="roundRect">
            <a:avLst>
              <a:gd name="adj" fmla="val 40005"/>
            </a:avLst>
          </a:prstGeom>
          <a:solidFill>
            <a:srgbClr val="282C32"/>
          </a:solidFill>
          <a:ln/>
        </p:spPr>
      </p:sp>
      <p:sp>
        <p:nvSpPr>
          <p:cNvPr id="23" name="Text 20"/>
          <p:cNvSpPr/>
          <p:nvPr/>
        </p:nvSpPr>
        <p:spPr>
          <a:xfrm>
            <a:off x="1036677" y="5926574"/>
            <a:ext cx="210145" cy="389811"/>
          </a:xfrm>
          <a:prstGeom prst="rect">
            <a:avLst/>
          </a:prstGeom>
          <a:noFill/>
          <a:ln/>
        </p:spPr>
        <p:txBody>
          <a:bodyPr wrap="none" rtlCol="0" anchor="t"/>
          <a:lstStyle/>
          <a:p>
            <a:pPr marL="0" indent="0" algn="ctr">
              <a:lnSpc>
                <a:spcPts val="3069"/>
              </a:lnSpc>
              <a:buNone/>
            </a:pPr>
            <a:r>
              <a:rPr lang="en-US" sz="3069" b="1" dirty="0">
                <a:solidFill>
                  <a:srgbClr val="EEEFF5"/>
                </a:solidFill>
                <a:latin typeface="Barlow" pitchFamily="34" charset="0"/>
                <a:ea typeface="Barlow" pitchFamily="34" charset="-122"/>
                <a:cs typeface="Barlow" pitchFamily="34" charset="-120"/>
              </a:rPr>
              <a:t>5</a:t>
            </a:r>
            <a:endParaRPr lang="en-US" sz="3069" dirty="0"/>
          </a:p>
        </p:txBody>
      </p:sp>
      <p:sp>
        <p:nvSpPr>
          <p:cNvPr id="24" name="Text 21"/>
          <p:cNvSpPr/>
          <p:nvPr/>
        </p:nvSpPr>
        <p:spPr>
          <a:xfrm>
            <a:off x="1666280" y="5843826"/>
            <a:ext cx="3609261" cy="406003"/>
          </a:xfrm>
          <a:prstGeom prst="rect">
            <a:avLst/>
          </a:prstGeom>
          <a:noFill/>
          <a:ln/>
        </p:spPr>
        <p:txBody>
          <a:bodyPr wrap="none" rtlCol="0" anchor="t"/>
          <a:lstStyle/>
          <a:p>
            <a:pPr marL="0" indent="0">
              <a:lnSpc>
                <a:spcPts val="3197"/>
              </a:lnSpc>
              <a:buNone/>
            </a:pPr>
            <a:r>
              <a:rPr lang="en-US" sz="2558" b="1" dirty="0">
                <a:solidFill>
                  <a:srgbClr val="EEEFF5"/>
                </a:solidFill>
                <a:latin typeface="Barlow" pitchFamily="34" charset="0"/>
                <a:ea typeface="Barlow" pitchFamily="34" charset="-122"/>
                <a:cs typeface="Barlow" pitchFamily="34" charset="-120"/>
              </a:rPr>
              <a:t>Commercial Applications</a:t>
            </a:r>
            <a:endParaRPr lang="en-US" sz="2558" dirty="0"/>
          </a:p>
        </p:txBody>
      </p:sp>
      <p:sp>
        <p:nvSpPr>
          <p:cNvPr id="25" name="Text 22"/>
          <p:cNvSpPr/>
          <p:nvPr/>
        </p:nvSpPr>
        <p:spPr>
          <a:xfrm>
            <a:off x="1666280" y="6397943"/>
            <a:ext cx="5525572" cy="395049"/>
          </a:xfrm>
          <a:prstGeom prst="rect">
            <a:avLst/>
          </a:prstGeom>
          <a:noFill/>
          <a:ln/>
        </p:spPr>
        <p:txBody>
          <a:bodyPr wrap="none" rtlCol="0" anchor="t"/>
          <a:lstStyle/>
          <a:p>
            <a:pPr marL="0" indent="0">
              <a:lnSpc>
                <a:spcPts val="3110"/>
              </a:lnSpc>
              <a:buNone/>
            </a:pPr>
            <a:endParaRPr lang="en-US" sz="1944" dirty="0"/>
          </a:p>
        </p:txBody>
      </p:sp>
      <p:sp>
        <p:nvSpPr>
          <p:cNvPr id="26" name="Shape 23"/>
          <p:cNvSpPr/>
          <p:nvPr/>
        </p:nvSpPr>
        <p:spPr>
          <a:xfrm>
            <a:off x="7438668" y="5843826"/>
            <a:ext cx="555427" cy="555427"/>
          </a:xfrm>
          <a:prstGeom prst="roundRect">
            <a:avLst>
              <a:gd name="adj" fmla="val 40005"/>
            </a:avLst>
          </a:prstGeom>
          <a:solidFill>
            <a:srgbClr val="282C32"/>
          </a:solidFill>
          <a:ln/>
        </p:spPr>
      </p:sp>
      <p:sp>
        <p:nvSpPr>
          <p:cNvPr id="27" name="Text 24"/>
          <p:cNvSpPr/>
          <p:nvPr/>
        </p:nvSpPr>
        <p:spPr>
          <a:xfrm>
            <a:off x="7611666" y="5926574"/>
            <a:ext cx="209312" cy="389811"/>
          </a:xfrm>
          <a:prstGeom prst="rect">
            <a:avLst/>
          </a:prstGeom>
          <a:noFill/>
          <a:ln/>
        </p:spPr>
        <p:txBody>
          <a:bodyPr wrap="none" rtlCol="0" anchor="t"/>
          <a:lstStyle/>
          <a:p>
            <a:pPr marL="0" indent="0" algn="ctr">
              <a:lnSpc>
                <a:spcPts val="3069"/>
              </a:lnSpc>
              <a:buNone/>
            </a:pPr>
            <a:r>
              <a:rPr lang="en-US" sz="3069" b="1" dirty="0">
                <a:solidFill>
                  <a:srgbClr val="EEEFF5"/>
                </a:solidFill>
                <a:latin typeface="Barlow" pitchFamily="34" charset="0"/>
                <a:ea typeface="Barlow" pitchFamily="34" charset="-122"/>
                <a:cs typeface="Barlow" pitchFamily="34" charset="-120"/>
              </a:rPr>
              <a:t>6</a:t>
            </a:r>
            <a:endParaRPr lang="en-US" sz="3069" dirty="0"/>
          </a:p>
        </p:txBody>
      </p:sp>
      <p:sp>
        <p:nvSpPr>
          <p:cNvPr id="28" name="Text 25"/>
          <p:cNvSpPr/>
          <p:nvPr/>
        </p:nvSpPr>
        <p:spPr>
          <a:xfrm>
            <a:off x="8240911" y="5843826"/>
            <a:ext cx="3248501" cy="406003"/>
          </a:xfrm>
          <a:prstGeom prst="rect">
            <a:avLst/>
          </a:prstGeom>
          <a:noFill/>
          <a:ln/>
        </p:spPr>
        <p:txBody>
          <a:bodyPr wrap="none" rtlCol="0" anchor="t"/>
          <a:lstStyle/>
          <a:p>
            <a:pPr marL="0" indent="0">
              <a:lnSpc>
                <a:spcPts val="3197"/>
              </a:lnSpc>
              <a:buNone/>
            </a:pPr>
            <a:r>
              <a:rPr lang="en-US" sz="2558" b="1" dirty="0">
                <a:solidFill>
                  <a:srgbClr val="EEEFF5"/>
                </a:solidFill>
                <a:latin typeface="Barlow" pitchFamily="34" charset="0"/>
                <a:ea typeface="Barlow" pitchFamily="34" charset="-122"/>
                <a:cs typeface="Barlow" pitchFamily="34" charset="-120"/>
              </a:rPr>
              <a:t>Security Concerns</a:t>
            </a:r>
            <a:endParaRPr lang="en-US" sz="2558" dirty="0"/>
          </a:p>
        </p:txBody>
      </p:sp>
      <p:sp>
        <p:nvSpPr>
          <p:cNvPr id="29" name="Text 26"/>
          <p:cNvSpPr/>
          <p:nvPr/>
        </p:nvSpPr>
        <p:spPr>
          <a:xfrm>
            <a:off x="8240911" y="6397943"/>
            <a:ext cx="5525572" cy="395049"/>
          </a:xfrm>
          <a:prstGeom prst="rect">
            <a:avLst/>
          </a:prstGeom>
          <a:noFill/>
          <a:ln/>
        </p:spPr>
        <p:txBody>
          <a:bodyPr wrap="none" rtlCol="0" anchor="t"/>
          <a:lstStyle/>
          <a:p>
            <a:pPr marL="0" indent="0">
              <a:lnSpc>
                <a:spcPts val="3110"/>
              </a:lnSpc>
              <a:buNone/>
            </a:pPr>
            <a:endParaRPr lang="en-US" sz="1944" dirty="0"/>
          </a:p>
        </p:txBody>
      </p:sp>
      <p:sp>
        <p:nvSpPr>
          <p:cNvPr id="31" name="TextBox 30"/>
          <p:cNvSpPr txBox="1"/>
          <p:nvPr/>
        </p:nvSpPr>
        <p:spPr>
          <a:xfrm>
            <a:off x="7164357" y="7536896"/>
            <a:ext cx="301686" cy="369332"/>
          </a:xfrm>
          <a:prstGeom prst="rect">
            <a:avLst/>
          </a:prstGeom>
          <a:noFill/>
        </p:spPr>
        <p:txBody>
          <a:bodyPr wrap="none" rtlCol="0">
            <a:spAutoFit/>
          </a:bodyPr>
          <a:lstStyle/>
          <a:p>
            <a:r>
              <a:rPr lang="en-US" dirty="0" smtClean="0">
                <a:solidFill>
                  <a:schemeClr val="bg1"/>
                </a:solidFill>
              </a:rPr>
              <a:t>3</a:t>
            </a:r>
            <a:endParaRPr lang="en-US"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5" name="Text 2"/>
          <p:cNvSpPr/>
          <p:nvPr/>
        </p:nvSpPr>
        <p:spPr>
          <a:xfrm>
            <a:off x="864037" y="4276487"/>
            <a:ext cx="6497003" cy="812125"/>
          </a:xfrm>
          <a:prstGeom prst="rect">
            <a:avLst/>
          </a:prstGeom>
          <a:noFill/>
          <a:ln/>
        </p:spPr>
        <p:txBody>
          <a:bodyPr wrap="none" rtlCol="0" anchor="t"/>
          <a:lstStyle/>
          <a:p>
            <a:pPr marL="0" indent="0">
              <a:lnSpc>
                <a:spcPts val="6395"/>
              </a:lnSpc>
              <a:buNone/>
            </a:pPr>
            <a:r>
              <a:rPr lang="en-US" sz="5116" b="1" dirty="0">
                <a:solidFill>
                  <a:srgbClr val="9998FF"/>
                </a:solidFill>
                <a:latin typeface="Barlow" pitchFamily="34" charset="0"/>
                <a:ea typeface="Barlow" pitchFamily="34" charset="-122"/>
                <a:cs typeface="Barlow" pitchFamily="34" charset="-120"/>
              </a:rPr>
              <a:t>Problem Statement</a:t>
            </a:r>
            <a:endParaRPr lang="en-US" sz="5116" dirty="0"/>
          </a:p>
        </p:txBody>
      </p:sp>
      <p:sp>
        <p:nvSpPr>
          <p:cNvPr id="6" name="Text 3"/>
          <p:cNvSpPr/>
          <p:nvPr/>
        </p:nvSpPr>
        <p:spPr>
          <a:xfrm>
            <a:off x="864037" y="5458897"/>
            <a:ext cx="12902327" cy="1580198"/>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The rise of </a:t>
            </a:r>
            <a:r>
              <a:rPr lang="en-US" sz="1944" dirty="0" err="1" smtClean="0">
                <a:solidFill>
                  <a:srgbClr val="EEEFF5"/>
                </a:solidFill>
                <a:latin typeface="Montserrat" pitchFamily="34" charset="0"/>
                <a:ea typeface="Montserrat" pitchFamily="34" charset="-122"/>
                <a:cs typeface="Montserrat" pitchFamily="34" charset="-120"/>
              </a:rPr>
              <a:t>Deepfake</a:t>
            </a:r>
            <a:r>
              <a:rPr lang="en-US" sz="1944" dirty="0" smtClean="0">
                <a:solidFill>
                  <a:srgbClr val="EEEFF5"/>
                </a:solidFill>
                <a:latin typeface="Montserrat" pitchFamily="34" charset="0"/>
                <a:ea typeface="Montserrat" pitchFamily="34" charset="-122"/>
                <a:cs typeface="Montserrat" pitchFamily="34" charset="-120"/>
              </a:rPr>
              <a:t> </a:t>
            </a:r>
            <a:r>
              <a:rPr lang="en-US" sz="1944" dirty="0">
                <a:solidFill>
                  <a:srgbClr val="EEEFF5"/>
                </a:solidFill>
                <a:latin typeface="Montserrat" pitchFamily="34" charset="0"/>
                <a:ea typeface="Montserrat" pitchFamily="34" charset="-122"/>
                <a:cs typeface="Montserrat" pitchFamily="34" charset="-120"/>
              </a:rPr>
              <a:t>technology has led to the creation of highly realistic synthetic media that can deceive audiences and spread misinformation, posing significant privacy and security risks. This project aims to develop an advanced machine learning-based detection system to accurately identify and mitigate deepfakes.</a:t>
            </a:r>
            <a:endParaRPr lang="en-US" sz="1944" dirty="0"/>
          </a:p>
        </p:txBody>
      </p:sp>
      <p:sp>
        <p:nvSpPr>
          <p:cNvPr id="8" name="TextBox 7"/>
          <p:cNvSpPr txBox="1"/>
          <p:nvPr/>
        </p:nvSpPr>
        <p:spPr>
          <a:xfrm>
            <a:off x="7164357" y="7635240"/>
            <a:ext cx="301686" cy="369332"/>
          </a:xfrm>
          <a:prstGeom prst="rect">
            <a:avLst/>
          </a:prstGeom>
          <a:noFill/>
        </p:spPr>
        <p:txBody>
          <a:bodyPr wrap="none" rtlCol="0">
            <a:spAutoFit/>
          </a:bodyPr>
          <a:lstStyle/>
          <a:p>
            <a:r>
              <a:rPr lang="en-US" dirty="0" smtClean="0">
                <a:solidFill>
                  <a:schemeClr val="bg1"/>
                </a:solidFill>
              </a:rPr>
              <a:t>4</a:t>
            </a:r>
            <a:endParaRPr lang="en-US"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oundRect">
            <a:avLst>
              <a:gd name="adj" fmla="val 4320"/>
            </a:avLst>
          </a:prstGeom>
          <a:solidFill>
            <a:srgbClr val="282C32">
              <a:alpha val="80000"/>
            </a:srgbClr>
          </a:solidFill>
          <a:ln/>
        </p:spPr>
      </p:sp>
      <p:sp>
        <p:nvSpPr>
          <p:cNvPr id="6" name="Text 3"/>
          <p:cNvSpPr/>
          <p:nvPr/>
        </p:nvSpPr>
        <p:spPr>
          <a:xfrm>
            <a:off x="864037" y="2172533"/>
            <a:ext cx="6497003" cy="812125"/>
          </a:xfrm>
          <a:prstGeom prst="rect">
            <a:avLst/>
          </a:prstGeom>
          <a:noFill/>
          <a:ln/>
        </p:spPr>
        <p:txBody>
          <a:bodyPr wrap="none" rtlCol="0" anchor="t"/>
          <a:lstStyle/>
          <a:p>
            <a:pPr marL="0" indent="0">
              <a:lnSpc>
                <a:spcPts val="6395"/>
              </a:lnSpc>
              <a:buNone/>
            </a:pPr>
            <a:r>
              <a:rPr lang="en-US" sz="5116" b="1" dirty="0">
                <a:solidFill>
                  <a:srgbClr val="9998FF"/>
                </a:solidFill>
                <a:latin typeface="Barlow" pitchFamily="34" charset="0"/>
                <a:ea typeface="Barlow" pitchFamily="34" charset="-122"/>
                <a:cs typeface="Barlow" pitchFamily="34" charset="-120"/>
              </a:rPr>
              <a:t>Detection</a:t>
            </a:r>
            <a:endParaRPr lang="en-US" sz="5116" dirty="0"/>
          </a:p>
        </p:txBody>
      </p:sp>
      <p:sp>
        <p:nvSpPr>
          <p:cNvPr id="7" name="Text 4"/>
          <p:cNvSpPr/>
          <p:nvPr/>
        </p:nvSpPr>
        <p:spPr>
          <a:xfrm>
            <a:off x="864037" y="3601760"/>
            <a:ext cx="3248501" cy="406003"/>
          </a:xfrm>
          <a:prstGeom prst="rect">
            <a:avLst/>
          </a:prstGeom>
          <a:noFill/>
          <a:ln/>
        </p:spPr>
        <p:txBody>
          <a:bodyPr wrap="none" rtlCol="0" anchor="t"/>
          <a:lstStyle/>
          <a:p>
            <a:pPr marL="0" indent="0">
              <a:lnSpc>
                <a:spcPts val="3197"/>
              </a:lnSpc>
              <a:buNone/>
            </a:pPr>
            <a:r>
              <a:rPr lang="en-US" sz="2558" b="1" dirty="0">
                <a:solidFill>
                  <a:srgbClr val="9998FF"/>
                </a:solidFill>
                <a:latin typeface="Barlow" pitchFamily="34" charset="0"/>
                <a:ea typeface="Barlow" pitchFamily="34" charset="-122"/>
                <a:cs typeface="Barlow" pitchFamily="34" charset="-120"/>
              </a:rPr>
              <a:t>What</a:t>
            </a:r>
            <a:endParaRPr lang="en-US" sz="2558" dirty="0"/>
          </a:p>
        </p:txBody>
      </p:sp>
      <p:sp>
        <p:nvSpPr>
          <p:cNvPr id="8" name="Text 5"/>
          <p:cNvSpPr/>
          <p:nvPr/>
        </p:nvSpPr>
        <p:spPr>
          <a:xfrm>
            <a:off x="864037" y="4254579"/>
            <a:ext cx="3898821" cy="790099"/>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We aim to specifically detect the Deepfaked videos.</a:t>
            </a:r>
            <a:endParaRPr lang="en-US" sz="1944" dirty="0"/>
          </a:p>
        </p:txBody>
      </p:sp>
      <p:sp>
        <p:nvSpPr>
          <p:cNvPr id="9" name="Text 6"/>
          <p:cNvSpPr/>
          <p:nvPr/>
        </p:nvSpPr>
        <p:spPr>
          <a:xfrm>
            <a:off x="5372695" y="3601760"/>
            <a:ext cx="3248501" cy="406003"/>
          </a:xfrm>
          <a:prstGeom prst="rect">
            <a:avLst/>
          </a:prstGeom>
          <a:noFill/>
          <a:ln/>
        </p:spPr>
        <p:txBody>
          <a:bodyPr wrap="none" rtlCol="0" anchor="t"/>
          <a:lstStyle/>
          <a:p>
            <a:pPr marL="0" indent="0">
              <a:lnSpc>
                <a:spcPts val="3197"/>
              </a:lnSpc>
              <a:buNone/>
            </a:pPr>
            <a:r>
              <a:rPr lang="en-US" sz="2558" b="1" dirty="0">
                <a:solidFill>
                  <a:srgbClr val="9998FF"/>
                </a:solidFill>
                <a:latin typeface="Barlow" pitchFamily="34" charset="0"/>
                <a:ea typeface="Barlow" pitchFamily="34" charset="-122"/>
                <a:cs typeface="Barlow" pitchFamily="34" charset="-120"/>
              </a:rPr>
              <a:t>How</a:t>
            </a:r>
            <a:endParaRPr lang="en-US" sz="2558" dirty="0"/>
          </a:p>
        </p:txBody>
      </p:sp>
      <p:sp>
        <p:nvSpPr>
          <p:cNvPr id="10" name="Text 7"/>
          <p:cNvSpPr/>
          <p:nvPr/>
        </p:nvSpPr>
        <p:spPr>
          <a:xfrm>
            <a:off x="5372695" y="4254579"/>
            <a:ext cx="3898821" cy="1580198"/>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Detection is made possible using machine learning, python, Colab and visual Studio code.</a:t>
            </a:r>
            <a:endParaRPr lang="en-US" sz="1944" dirty="0"/>
          </a:p>
        </p:txBody>
      </p:sp>
      <p:sp>
        <p:nvSpPr>
          <p:cNvPr id="11" name="Text 8"/>
          <p:cNvSpPr/>
          <p:nvPr/>
        </p:nvSpPr>
        <p:spPr>
          <a:xfrm>
            <a:off x="9881354" y="3601760"/>
            <a:ext cx="3248501" cy="406003"/>
          </a:xfrm>
          <a:prstGeom prst="rect">
            <a:avLst/>
          </a:prstGeom>
          <a:noFill/>
          <a:ln/>
        </p:spPr>
        <p:txBody>
          <a:bodyPr wrap="none" rtlCol="0" anchor="t"/>
          <a:lstStyle/>
          <a:p>
            <a:pPr marL="0" indent="0">
              <a:lnSpc>
                <a:spcPts val="3197"/>
              </a:lnSpc>
              <a:buNone/>
            </a:pPr>
            <a:r>
              <a:rPr lang="en-US" sz="2558" b="1" dirty="0">
                <a:solidFill>
                  <a:srgbClr val="9998FF"/>
                </a:solidFill>
                <a:latin typeface="Barlow" pitchFamily="34" charset="0"/>
                <a:ea typeface="Barlow" pitchFamily="34" charset="-122"/>
                <a:cs typeface="Barlow" pitchFamily="34" charset="-120"/>
              </a:rPr>
              <a:t>Where</a:t>
            </a:r>
            <a:endParaRPr lang="en-US" sz="2558" dirty="0"/>
          </a:p>
        </p:txBody>
      </p:sp>
      <p:sp>
        <p:nvSpPr>
          <p:cNvPr id="12" name="Text 9"/>
          <p:cNvSpPr/>
          <p:nvPr/>
        </p:nvSpPr>
        <p:spPr>
          <a:xfrm>
            <a:off x="9881354" y="4254579"/>
            <a:ext cx="3898821" cy="1185148"/>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A product platform that will detect the inputted Deepfake videos.</a:t>
            </a:r>
            <a:endParaRPr lang="en-US" sz="1944" dirty="0"/>
          </a:p>
        </p:txBody>
      </p:sp>
      <p:sp>
        <p:nvSpPr>
          <p:cNvPr id="14" name="TextBox 13"/>
          <p:cNvSpPr txBox="1"/>
          <p:nvPr/>
        </p:nvSpPr>
        <p:spPr>
          <a:xfrm>
            <a:off x="7210197" y="7609523"/>
            <a:ext cx="301686" cy="369332"/>
          </a:xfrm>
          <a:prstGeom prst="rect">
            <a:avLst/>
          </a:prstGeom>
          <a:noFill/>
        </p:spPr>
        <p:txBody>
          <a:bodyPr wrap="none" rtlCol="0">
            <a:spAutoFit/>
          </a:bodyPr>
          <a:lstStyle/>
          <a:p>
            <a:r>
              <a:rPr lang="en-US" dirty="0">
                <a:solidFill>
                  <a:schemeClr val="bg1"/>
                </a:solidFill>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2"/>
          <p:cNvSpPr/>
          <p:nvPr/>
        </p:nvSpPr>
        <p:spPr>
          <a:xfrm>
            <a:off x="864037" y="3326011"/>
            <a:ext cx="6497003" cy="812125"/>
          </a:xfrm>
          <a:prstGeom prst="rect">
            <a:avLst/>
          </a:prstGeom>
          <a:noFill/>
          <a:ln/>
        </p:spPr>
        <p:txBody>
          <a:bodyPr wrap="none" rtlCol="0" anchor="t"/>
          <a:lstStyle/>
          <a:p>
            <a:pPr marL="0" indent="0">
              <a:lnSpc>
                <a:spcPts val="6395"/>
              </a:lnSpc>
              <a:buNone/>
            </a:pPr>
            <a:r>
              <a:rPr lang="en-US" sz="5116" b="1" dirty="0">
                <a:solidFill>
                  <a:srgbClr val="9998FF"/>
                </a:solidFill>
                <a:latin typeface="Barlow" pitchFamily="34" charset="0"/>
                <a:ea typeface="Barlow" pitchFamily="34" charset="-122"/>
                <a:cs typeface="Barlow" pitchFamily="34" charset="-120"/>
              </a:rPr>
              <a:t>Thank You</a:t>
            </a:r>
            <a:endParaRPr lang="en-US" sz="5116" dirty="0"/>
          </a:p>
        </p:txBody>
      </p:sp>
      <p:sp>
        <p:nvSpPr>
          <p:cNvPr id="6" name="Text 3"/>
          <p:cNvSpPr/>
          <p:nvPr/>
        </p:nvSpPr>
        <p:spPr>
          <a:xfrm>
            <a:off x="864037" y="4508421"/>
            <a:ext cx="12902327" cy="395049"/>
          </a:xfrm>
          <a:prstGeom prst="rect">
            <a:avLst/>
          </a:prstGeom>
          <a:noFill/>
          <a:ln/>
        </p:spPr>
        <p:txBody>
          <a:bodyPr wrap="none" rtlCol="0" anchor="t"/>
          <a:lstStyle/>
          <a:p>
            <a:pPr marL="0" indent="0">
              <a:lnSpc>
                <a:spcPts val="3110"/>
              </a:lnSpc>
              <a:buNone/>
            </a:pPr>
            <a:endParaRPr lang="en-US" sz="1944" dirty="0"/>
          </a:p>
        </p:txBody>
      </p:sp>
      <p:sp>
        <p:nvSpPr>
          <p:cNvPr id="8" name="TextBox 7"/>
          <p:cNvSpPr txBox="1"/>
          <p:nvPr/>
        </p:nvSpPr>
        <p:spPr>
          <a:xfrm>
            <a:off x="7361040" y="7464147"/>
            <a:ext cx="301686" cy="369332"/>
          </a:xfrm>
          <a:prstGeom prst="rect">
            <a:avLst/>
          </a:prstGeom>
          <a:noFill/>
        </p:spPr>
        <p:txBody>
          <a:bodyPr wrap="none" rtlCol="0">
            <a:spAutoFit/>
          </a:bodyPr>
          <a:lstStyle/>
          <a:p>
            <a:r>
              <a:rPr lang="en-US" dirty="0">
                <a:solidFill>
                  <a:schemeClr val="bg1"/>
                </a:solidFill>
              </a:rPr>
              <a:t>6</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179</Words>
  <Application>Microsoft Office PowerPoint</Application>
  <PresentationFormat>Custom</PresentationFormat>
  <Paragraphs>45</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ADMIN</cp:lastModifiedBy>
  <cp:revision>3</cp:revision>
  <dcterms:created xsi:type="dcterms:W3CDTF">2024-07-28T14:56:15Z</dcterms:created>
  <dcterms:modified xsi:type="dcterms:W3CDTF">2024-07-29T01:05:57Z</dcterms:modified>
</cp:coreProperties>
</file>